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4" r:id="rId4"/>
  </p:sldMasterIdLst>
  <p:notesMasterIdLst>
    <p:notesMasterId r:id="rId19"/>
  </p:notesMasterIdLst>
  <p:handoutMasterIdLst>
    <p:handoutMasterId r:id="rId20"/>
  </p:handoutMasterIdLst>
  <p:sldIdLst>
    <p:sldId id="256" r:id="rId5"/>
    <p:sldId id="257" r:id="rId6"/>
    <p:sldId id="269" r:id="rId7"/>
    <p:sldId id="258" r:id="rId8"/>
    <p:sldId id="259" r:id="rId9"/>
    <p:sldId id="260" r:id="rId10"/>
    <p:sldId id="261" r:id="rId11"/>
    <p:sldId id="262" r:id="rId12"/>
    <p:sldId id="263" r:id="rId13"/>
    <p:sldId id="264" r:id="rId14"/>
    <p:sldId id="265" r:id="rId15"/>
    <p:sldId id="266" r:id="rId16"/>
    <p:sldId id="267" r:id="rId17"/>
    <p:sldId id="26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504" autoAdjust="0"/>
  </p:normalViewPr>
  <p:slideViewPr>
    <p:cSldViewPr snapToGrid="0" snapToObjects="1">
      <p:cViewPr varScale="1">
        <p:scale>
          <a:sx n="53" d="100"/>
          <a:sy n="53" d="100"/>
        </p:scale>
        <p:origin x="102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Name: ____________________________</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D0DB84-F93A-4D82-8ACC-E49A0D377FF8}" type="datetimeFigureOut">
              <a:rPr lang="en-US" smtClean="0"/>
              <a:t>10/10/2016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44BD20-C8AB-47C6-BF3C-43B660B7EE24}" type="slidenum">
              <a:rPr lang="en-US" smtClean="0"/>
              <a:t>‹#›</a:t>
            </a:fld>
            <a:endParaRPr lang="en-US"/>
          </a:p>
        </p:txBody>
      </p:sp>
    </p:spTree>
    <p:extLst>
      <p:ext uri="{BB962C8B-B14F-4D97-AF65-F5344CB8AC3E}">
        <p14:creationId xmlns:p14="http://schemas.microsoft.com/office/powerpoint/2010/main" val="9071959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Name: ____________________________</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2B1DE0-2D1A-BA4E-8AF8-2FF1F3EC5B67}" type="datetimeFigureOut">
              <a:rPr lang="en-US" smtClean="0"/>
              <a:t>10/10/2016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0EBE7F-79FD-C34D-8F87-6CB4D872BBC3}" type="slidenum">
              <a:rPr lang="en-US" smtClean="0"/>
              <a:t>‹#›</a:t>
            </a:fld>
            <a:endParaRPr lang="en-US"/>
          </a:p>
        </p:txBody>
      </p:sp>
    </p:spTree>
    <p:extLst>
      <p:ext uri="{BB962C8B-B14F-4D97-AF65-F5344CB8AC3E}">
        <p14:creationId xmlns:p14="http://schemas.microsoft.com/office/powerpoint/2010/main" val="3141285444"/>
      </p:ext>
    </p:extLst>
  </p:cSld>
  <p:clrMap bg1="lt1" tx1="dk1" bg2="lt2" tx2="dk2" accent1="accent1" accent2="accent2" accent3="accent3" accent4="accent4" accent5="accent5" accent6="accent6" hlink="hlink" folHlink="folHlink"/>
  <p:hf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0EBE7F-79FD-C34D-8F87-6CB4D872BBC3}" type="slidenum">
              <a:rPr lang="en-US" smtClean="0"/>
              <a:t>1</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148891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**Explain to students that t</a:t>
            </a:r>
            <a:r>
              <a:rPr lang="en-US" dirty="0" smtClean="0"/>
              <a:t>here is still movement of solutes and water across the cell membrane, but the movement causes no net change (equilibrium)</a:t>
            </a:r>
          </a:p>
          <a:p>
            <a:endParaRPr lang="en-US" baseline="0" dirty="0" smtClean="0"/>
          </a:p>
          <a:p>
            <a:r>
              <a:rPr lang="en-US" baseline="0" dirty="0" smtClean="0"/>
              <a:t>Graphic: http://commons.wikimedia.org/wiki/File%3AIsotonic.JPG, By </a:t>
            </a:r>
            <a:r>
              <a:rPr lang="en-US" baseline="0" dirty="0" err="1" smtClean="0"/>
              <a:t>Sascheme</a:t>
            </a:r>
            <a:r>
              <a:rPr lang="en-US" baseline="0" dirty="0" smtClean="0"/>
              <a:t> at </a:t>
            </a:r>
            <a:r>
              <a:rPr lang="en-US" baseline="0" dirty="0" err="1" smtClean="0"/>
              <a:t>en.wikibooks</a:t>
            </a:r>
            <a:r>
              <a:rPr lang="en-US" baseline="0" dirty="0" smtClean="0"/>
              <a:t> [Public domain], from Wikimedia Commons</a:t>
            </a:r>
            <a:endParaRPr lang="en-US" dirty="0"/>
          </a:p>
        </p:txBody>
      </p:sp>
      <p:sp>
        <p:nvSpPr>
          <p:cNvPr id="4" name="Slide Number Placeholder 3"/>
          <p:cNvSpPr>
            <a:spLocks noGrp="1"/>
          </p:cNvSpPr>
          <p:nvPr>
            <p:ph type="sldNum" sz="quarter" idx="10"/>
          </p:nvPr>
        </p:nvSpPr>
        <p:spPr/>
        <p:txBody>
          <a:bodyPr/>
          <a:lstStyle/>
          <a:p>
            <a:fld id="{330EBE7F-79FD-C34D-8F87-6CB4D872BBC3}" type="slidenum">
              <a:rPr lang="en-US" smtClean="0"/>
              <a:t>10</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969268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p>
          <a:p>
            <a:r>
              <a:rPr lang="en-US" baseline="0" dirty="0" smtClean="0"/>
              <a:t>**Have students relate this to when they are “active” vs. when they are “passive”; to do activities and be active, they must exert energy.</a:t>
            </a:r>
          </a:p>
        </p:txBody>
      </p:sp>
      <p:sp>
        <p:nvSpPr>
          <p:cNvPr id="4" name="Slide Number Placeholder 3"/>
          <p:cNvSpPr>
            <a:spLocks noGrp="1"/>
          </p:cNvSpPr>
          <p:nvPr>
            <p:ph type="sldNum" sz="quarter" idx="10"/>
          </p:nvPr>
        </p:nvSpPr>
        <p:spPr/>
        <p:txBody>
          <a:bodyPr/>
          <a:lstStyle/>
          <a:p>
            <a:fld id="{330EBE7F-79FD-C34D-8F87-6CB4D872BBC3}" type="slidenum">
              <a:rPr lang="en-US" smtClean="0"/>
              <a:t>11</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1821799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p>
          <a:p>
            <a:r>
              <a:rPr lang="en-US" baseline="0" dirty="0" smtClean="0"/>
              <a:t>Graphic: http://commons.wikimedia.org/wiki/File%3AScheme_sodium-potassium_pump-en.svg, By </a:t>
            </a:r>
            <a:r>
              <a:rPr lang="en-US" baseline="0" dirty="0" err="1" smtClean="0"/>
              <a:t>LadyofHats</a:t>
            </a:r>
            <a:r>
              <a:rPr lang="en-US" baseline="0" dirty="0" smtClean="0"/>
              <a:t> Mariana Ruiz Villarreal [Public domain], via Wikimedia Commons</a:t>
            </a:r>
            <a:endParaRPr lang="en-US" dirty="0"/>
          </a:p>
        </p:txBody>
      </p:sp>
      <p:sp>
        <p:nvSpPr>
          <p:cNvPr id="4" name="Slide Number Placeholder 3"/>
          <p:cNvSpPr>
            <a:spLocks noGrp="1"/>
          </p:cNvSpPr>
          <p:nvPr>
            <p:ph type="sldNum" sz="quarter" idx="10"/>
          </p:nvPr>
        </p:nvSpPr>
        <p:spPr/>
        <p:txBody>
          <a:bodyPr/>
          <a:lstStyle/>
          <a:p>
            <a:fld id="{330EBE7F-79FD-C34D-8F87-6CB4D872BBC3}" type="slidenum">
              <a:rPr lang="en-US" smtClean="0"/>
              <a:t>12</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505861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p>
          <a:p>
            <a:r>
              <a:rPr lang="en-US" baseline="0" dirty="0" smtClean="0"/>
              <a:t>You may wish to expose students to the two types of endocytosis: phagocytosis (“cell eating”) and pinocytosis (“cell drinking”)</a:t>
            </a:r>
            <a:endParaRPr lang="en-US" dirty="0"/>
          </a:p>
        </p:txBody>
      </p:sp>
      <p:sp>
        <p:nvSpPr>
          <p:cNvPr id="4" name="Slide Number Placeholder 3"/>
          <p:cNvSpPr>
            <a:spLocks noGrp="1"/>
          </p:cNvSpPr>
          <p:nvPr>
            <p:ph type="sldNum" sz="quarter" idx="10"/>
          </p:nvPr>
        </p:nvSpPr>
        <p:spPr/>
        <p:txBody>
          <a:bodyPr/>
          <a:lstStyle/>
          <a:p>
            <a:fld id="{330EBE7F-79FD-C34D-8F87-6CB4D872BBC3}" type="slidenum">
              <a:rPr lang="en-US" smtClean="0"/>
              <a:t>13</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3595243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a:t>
            </a:r>
          </a:p>
        </p:txBody>
      </p:sp>
      <p:sp>
        <p:nvSpPr>
          <p:cNvPr id="4" name="Slide Number Placeholder 3"/>
          <p:cNvSpPr>
            <a:spLocks noGrp="1"/>
          </p:cNvSpPr>
          <p:nvPr>
            <p:ph type="sldNum" sz="quarter" idx="10"/>
          </p:nvPr>
        </p:nvSpPr>
        <p:spPr/>
        <p:txBody>
          <a:bodyPr/>
          <a:lstStyle/>
          <a:p>
            <a:fld id="{330EBE7F-79FD-C34D-8F87-6CB4D872BBC3}" type="slidenum">
              <a:rPr lang="en-US" smtClean="0"/>
              <a:t>14</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384881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p>
          <a:p>
            <a:r>
              <a:rPr lang="en-US" baseline="0" dirty="0" smtClean="0"/>
              <a:t>You may wish to point out to students that “permeable” looks similar to the word “permissible” or “permission” and essentially means the same thing “permitting certain molecules to cross the cell membrane”.</a:t>
            </a:r>
            <a:endParaRPr lang="en-US" dirty="0"/>
          </a:p>
        </p:txBody>
      </p:sp>
      <p:sp>
        <p:nvSpPr>
          <p:cNvPr id="4" name="Slide Number Placeholder 3"/>
          <p:cNvSpPr>
            <a:spLocks noGrp="1"/>
          </p:cNvSpPr>
          <p:nvPr>
            <p:ph type="sldNum" sz="quarter" idx="10"/>
          </p:nvPr>
        </p:nvSpPr>
        <p:spPr/>
        <p:txBody>
          <a:bodyPr/>
          <a:lstStyle/>
          <a:p>
            <a:fld id="{330EBE7F-79FD-C34D-8F87-6CB4D872BBC3}" type="slidenum">
              <a:rPr lang="en-US" smtClean="0"/>
              <a:t>2</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292644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p>
          <a:p>
            <a:r>
              <a:rPr lang="en-US" baseline="0" dirty="0" smtClean="0"/>
              <a:t>Inform students that the types of transport to follow are all ways that cells work to maintain homeostasis. Remember to stress this as you discuss each type of transport that follows.</a:t>
            </a:r>
            <a:endParaRPr lang="en-US" dirty="0"/>
          </a:p>
        </p:txBody>
      </p:sp>
      <p:sp>
        <p:nvSpPr>
          <p:cNvPr id="4" name="Slide Number Placeholder 3"/>
          <p:cNvSpPr>
            <a:spLocks noGrp="1"/>
          </p:cNvSpPr>
          <p:nvPr>
            <p:ph type="sldNum" sz="quarter" idx="10"/>
          </p:nvPr>
        </p:nvSpPr>
        <p:spPr/>
        <p:txBody>
          <a:bodyPr/>
          <a:lstStyle/>
          <a:p>
            <a:fld id="{330EBE7F-79FD-C34D-8F87-6CB4D872BBC3}" type="slidenum">
              <a:rPr lang="en-US" smtClean="0"/>
              <a:t>3</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1596526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endParaRPr lang="en-US" dirty="0"/>
          </a:p>
        </p:txBody>
      </p:sp>
      <p:sp>
        <p:nvSpPr>
          <p:cNvPr id="4" name="Slide Number Placeholder 3"/>
          <p:cNvSpPr>
            <a:spLocks noGrp="1"/>
          </p:cNvSpPr>
          <p:nvPr>
            <p:ph type="sldNum" sz="quarter" idx="10"/>
          </p:nvPr>
        </p:nvSpPr>
        <p:spPr/>
        <p:txBody>
          <a:bodyPr/>
          <a:lstStyle/>
          <a:p>
            <a:fld id="{330EBE7F-79FD-C34D-8F87-6CB4D872BBC3}" type="slidenum">
              <a:rPr lang="en-US" smtClean="0"/>
              <a:t>4</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466507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p>
          <a:p>
            <a:r>
              <a:rPr lang="en-US" baseline="0" dirty="0" smtClean="0"/>
              <a:t>**Consider showing online simulations of diffusion if students need more visual aides to understand this concept.**</a:t>
            </a:r>
          </a:p>
          <a:p>
            <a:r>
              <a:rPr lang="en-US" baseline="0" dirty="0" smtClean="0"/>
              <a:t>Graphic: http://commons.wikimedia.org/wiki/File%3ADiffusion.svg, By </a:t>
            </a:r>
            <a:r>
              <a:rPr lang="en-US" baseline="0" dirty="0" err="1" smtClean="0"/>
              <a:t>JrPol</a:t>
            </a:r>
            <a:r>
              <a:rPr lang="en-US" baseline="0" dirty="0" smtClean="0"/>
              <a:t> (Own work) [GFDL (http://</a:t>
            </a:r>
            <a:r>
              <a:rPr lang="en-US" baseline="0" dirty="0" err="1" smtClean="0"/>
              <a:t>www.gnu.org/copyleft/fdl.html</a:t>
            </a:r>
            <a:r>
              <a:rPr lang="en-US" baseline="0" dirty="0" smtClean="0"/>
              <a:t>) or CC-BY-3.0 (http://creativecommons.org/licenses/by/3.0)], via Wikimedia Commons</a:t>
            </a:r>
            <a:endParaRPr lang="en-US" dirty="0"/>
          </a:p>
        </p:txBody>
      </p:sp>
      <p:sp>
        <p:nvSpPr>
          <p:cNvPr id="4" name="Slide Number Placeholder 3"/>
          <p:cNvSpPr>
            <a:spLocks noGrp="1"/>
          </p:cNvSpPr>
          <p:nvPr>
            <p:ph type="sldNum" sz="quarter" idx="10"/>
          </p:nvPr>
        </p:nvSpPr>
        <p:spPr/>
        <p:txBody>
          <a:bodyPr/>
          <a:lstStyle/>
          <a:p>
            <a:fld id="{330EBE7F-79FD-C34D-8F87-6CB4D872BBC3}" type="slidenum">
              <a:rPr lang="en-US" smtClean="0"/>
              <a:t>5</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3072125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p>
          <a:p>
            <a:r>
              <a:rPr lang="en-US" baseline="0" dirty="0" smtClean="0"/>
              <a:t>Consider showing an animation such as this one if time allows: http://highered.mcgraw-hill.com/sites/0072495855/student_view0/chapter2/animation__how_facilitated_diffusion_works.html</a:t>
            </a:r>
          </a:p>
          <a:p>
            <a:r>
              <a:rPr lang="en-US" baseline="0" dirty="0" smtClean="0"/>
              <a:t>Graphic: http://commons.wikimedia.org/wiki/File%3AScheme_facilitated_diffusion_in_cell_membrane-en.svg, By </a:t>
            </a:r>
            <a:r>
              <a:rPr lang="en-US" baseline="0" dirty="0" err="1" smtClean="0"/>
              <a:t>LadyofHats</a:t>
            </a:r>
            <a:r>
              <a:rPr lang="en-US" baseline="0" dirty="0" smtClean="0"/>
              <a:t> Mariana Ruiz Villarreal [Public domain], via Wikimedia Commons</a:t>
            </a:r>
            <a:endParaRPr lang="en-US" dirty="0"/>
          </a:p>
        </p:txBody>
      </p:sp>
      <p:sp>
        <p:nvSpPr>
          <p:cNvPr id="4" name="Slide Number Placeholder 3"/>
          <p:cNvSpPr>
            <a:spLocks noGrp="1"/>
          </p:cNvSpPr>
          <p:nvPr>
            <p:ph type="sldNum" sz="quarter" idx="10"/>
          </p:nvPr>
        </p:nvSpPr>
        <p:spPr/>
        <p:txBody>
          <a:bodyPr/>
          <a:lstStyle/>
          <a:p>
            <a:fld id="{330EBE7F-79FD-C34D-8F87-6CB4D872BBC3}" type="slidenum">
              <a:rPr lang="en-US" smtClean="0"/>
              <a:t>6</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115325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p>
          <a:p>
            <a:r>
              <a:rPr lang="en-US" baseline="0" dirty="0" smtClean="0"/>
              <a:t>Briefly review lab experiences (eggs, Elodea leaves) again with students. Consider showing an animation if students need reinforcement of this concept.</a:t>
            </a:r>
          </a:p>
        </p:txBody>
      </p:sp>
      <p:sp>
        <p:nvSpPr>
          <p:cNvPr id="4" name="Slide Number Placeholder 3"/>
          <p:cNvSpPr>
            <a:spLocks noGrp="1"/>
          </p:cNvSpPr>
          <p:nvPr>
            <p:ph type="sldNum" sz="quarter" idx="10"/>
          </p:nvPr>
        </p:nvSpPr>
        <p:spPr/>
        <p:txBody>
          <a:bodyPr/>
          <a:lstStyle/>
          <a:p>
            <a:fld id="{330EBE7F-79FD-C34D-8F87-6CB4D872BBC3}" type="slidenum">
              <a:rPr lang="en-US" smtClean="0"/>
              <a:t>7</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1236792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p>
          <a:p>
            <a:r>
              <a:rPr lang="en-US" baseline="0" dirty="0" smtClean="0"/>
              <a:t>**Explain to students that in animal cells, the cell will eventually burst due to too much pressure; in plant cells, the cell becomes rigid and helps the plant maintain its shape.**</a:t>
            </a:r>
          </a:p>
          <a:p>
            <a:r>
              <a:rPr lang="en-US" baseline="0" dirty="0" smtClean="0"/>
              <a:t>Graphic: http://commons.wikimedia.org/wiki/File%3AHypotonic.jpg, By </a:t>
            </a:r>
            <a:r>
              <a:rPr lang="en-US" baseline="0" dirty="0" err="1" smtClean="0"/>
              <a:t>Sascheme</a:t>
            </a:r>
            <a:r>
              <a:rPr lang="en-US" baseline="0" dirty="0" smtClean="0"/>
              <a:t> at </a:t>
            </a:r>
            <a:r>
              <a:rPr lang="en-US" baseline="0" dirty="0" err="1" smtClean="0"/>
              <a:t>en.wikibooks</a:t>
            </a:r>
            <a:r>
              <a:rPr lang="en-US" baseline="0" dirty="0" smtClean="0"/>
              <a:t> [Public domain], from Wikimedia Commons</a:t>
            </a:r>
            <a:endParaRPr lang="en-US" dirty="0"/>
          </a:p>
        </p:txBody>
      </p:sp>
      <p:sp>
        <p:nvSpPr>
          <p:cNvPr id="4" name="Slide Number Placeholder 3"/>
          <p:cNvSpPr>
            <a:spLocks noGrp="1"/>
          </p:cNvSpPr>
          <p:nvPr>
            <p:ph type="sldNum" sz="quarter" idx="10"/>
          </p:nvPr>
        </p:nvSpPr>
        <p:spPr/>
        <p:txBody>
          <a:bodyPr/>
          <a:lstStyle/>
          <a:p>
            <a:fld id="{330EBE7F-79FD-C34D-8F87-6CB4D872BBC3}" type="slidenum">
              <a:rPr lang="en-US" smtClean="0"/>
              <a:t>8</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4079333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define each term before showing the formal</a:t>
            </a:r>
            <a:r>
              <a:rPr lang="en-US" baseline="0" dirty="0" smtClean="0"/>
              <a:t> definition. Discuss and expand upon the definition to help clarify students understanding.  </a:t>
            </a:r>
          </a:p>
          <a:p>
            <a:r>
              <a:rPr lang="en-US" baseline="0" dirty="0" smtClean="0"/>
              <a:t>Graphic: http://commons.wikimedia.org/wiki/File%3AHypertonic.jpg, By </a:t>
            </a:r>
            <a:r>
              <a:rPr lang="en-US" baseline="0" dirty="0" err="1" smtClean="0"/>
              <a:t>Sascheme</a:t>
            </a:r>
            <a:r>
              <a:rPr lang="en-US" baseline="0" dirty="0" smtClean="0"/>
              <a:t> at </a:t>
            </a:r>
            <a:r>
              <a:rPr lang="en-US" baseline="0" dirty="0" err="1" smtClean="0"/>
              <a:t>en.wikibooks</a:t>
            </a:r>
            <a:r>
              <a:rPr lang="en-US" baseline="0" dirty="0" smtClean="0"/>
              <a:t> [Public domain], from Wikimedia Commons</a:t>
            </a:r>
            <a:endParaRPr lang="en-US" dirty="0"/>
          </a:p>
        </p:txBody>
      </p:sp>
      <p:sp>
        <p:nvSpPr>
          <p:cNvPr id="4" name="Slide Number Placeholder 3"/>
          <p:cNvSpPr>
            <a:spLocks noGrp="1"/>
          </p:cNvSpPr>
          <p:nvPr>
            <p:ph type="sldNum" sz="quarter" idx="10"/>
          </p:nvPr>
        </p:nvSpPr>
        <p:spPr/>
        <p:txBody>
          <a:bodyPr/>
          <a:lstStyle/>
          <a:p>
            <a:fld id="{330EBE7F-79FD-C34D-8F87-6CB4D872BBC3}" type="slidenum">
              <a:rPr lang="en-US" smtClean="0"/>
              <a:t>9</a:t>
            </a:fld>
            <a:endParaRPr lang="en-US"/>
          </a:p>
        </p:txBody>
      </p:sp>
      <p:sp>
        <p:nvSpPr>
          <p:cNvPr id="5" name="Header Placeholder 4"/>
          <p:cNvSpPr>
            <a:spLocks noGrp="1"/>
          </p:cNvSpPr>
          <p:nvPr>
            <p:ph type="hdr" sz="quarter" idx="11"/>
          </p:nvPr>
        </p:nvSpPr>
        <p:spPr/>
        <p:txBody>
          <a:bodyPr/>
          <a:lstStyle/>
          <a:p>
            <a:r>
              <a:rPr lang="en-US" smtClean="0"/>
              <a:t>Name: ____________________________</a:t>
            </a:r>
            <a:endParaRPr lang="en-US"/>
          </a:p>
        </p:txBody>
      </p:sp>
    </p:spTree>
    <p:extLst>
      <p:ext uri="{BB962C8B-B14F-4D97-AF65-F5344CB8AC3E}">
        <p14:creationId xmlns:p14="http://schemas.microsoft.com/office/powerpoint/2010/main" val="36572906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2F77AE35-7F27-CB4D-BA88-78ECD0FC2966}" type="datetimeFigureOut">
              <a:rPr lang="en-US" smtClean="0"/>
              <a:t>10/10/2016</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F77AE35-7F27-CB4D-BA88-78ECD0FC2966}"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87268-3CCE-2641-BDC4-F7C919E0D7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F77AE35-7F27-CB4D-BA88-78ECD0FC2966}"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87268-3CCE-2641-BDC4-F7C919E0D71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F77AE35-7F27-CB4D-BA88-78ECD0FC2966}"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87268-3CCE-2641-BDC4-F7C919E0D71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F77AE35-7F27-CB4D-BA88-78ECD0FC2966}"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87268-3CCE-2641-BDC4-F7C919E0D7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F77AE35-7F27-CB4D-BA88-78ECD0FC2966}"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87268-3CCE-2641-BDC4-F7C919E0D7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2F77AE35-7F27-CB4D-BA88-78ECD0FC2966}" type="datetimeFigureOut">
              <a:rPr lang="en-US" smtClean="0"/>
              <a:t>10/10/2016</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77AE35-7F27-CB4D-BA88-78ECD0FC2966}"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87268-3CCE-2641-BDC4-F7C919E0D711}"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F77AE35-7F27-CB4D-BA88-78ECD0FC2966}"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87268-3CCE-2641-BDC4-F7C919E0D71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F77AE35-7F27-CB4D-BA88-78ECD0FC2966}"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87268-3CCE-2641-BDC4-F7C919E0D711}"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F77AE35-7F27-CB4D-BA88-78ECD0FC2966}"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87268-3CCE-2641-BDC4-F7C919E0D7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F77AE35-7F27-CB4D-BA88-78ECD0FC2966}"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87268-3CCE-2641-BDC4-F7C919E0D71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7AE35-7F27-CB4D-BA88-78ECD0FC2966}" type="datetimeFigureOut">
              <a:rPr lang="en-US" smtClean="0"/>
              <a:t>10/10/2016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91974DF9-AD47-4691-BA21-BBFCE3637A9A}"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2F77AE35-7F27-CB4D-BA88-78ECD0FC2966}" type="datetimeFigureOut">
              <a:rPr lang="en-US" smtClean="0"/>
              <a:t>10/10/2016</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FC687268-3CCE-2641-BDC4-F7C919E0D711}"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3200" y="3693645"/>
            <a:ext cx="6146800" cy="1470025"/>
          </a:xfrm>
        </p:spPr>
        <p:txBody>
          <a:bodyPr/>
          <a:lstStyle/>
          <a:p>
            <a:r>
              <a:rPr lang="en-US" sz="4800" dirty="0" smtClean="0">
                <a:latin typeface="Arial" pitchFamily="34" charset="0"/>
                <a:cs typeface="Arial" pitchFamily="34" charset="0"/>
              </a:rPr>
              <a:t>Cell Transport &amp; Homeostasis Key Terms</a:t>
            </a:r>
            <a:endParaRPr lang="en-US" sz="4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Isotonic</a:t>
            </a:r>
            <a:endParaRPr lang="en-US" dirty="0">
              <a:latin typeface="Arial" pitchFamily="34" charset="0"/>
              <a:cs typeface="Arial" pitchFamily="34" charset="0"/>
            </a:endParaRPr>
          </a:p>
        </p:txBody>
      </p:sp>
      <p:sp>
        <p:nvSpPr>
          <p:cNvPr id="2" name="Content Placeholder 1"/>
          <p:cNvSpPr>
            <a:spLocks noGrp="1"/>
          </p:cNvSpPr>
          <p:nvPr>
            <p:ph idx="1"/>
          </p:nvPr>
        </p:nvSpPr>
        <p:spPr>
          <a:xfrm>
            <a:off x="223280" y="2031017"/>
            <a:ext cx="4858006" cy="5163219"/>
          </a:xfrm>
        </p:spPr>
        <p:txBody>
          <a:bodyPr>
            <a:normAutofit/>
          </a:bodyPr>
          <a:lstStyle/>
          <a:p>
            <a:r>
              <a:rPr lang="en-US" sz="3200" dirty="0" smtClean="0">
                <a:latin typeface="Arial" pitchFamily="34" charset="0"/>
                <a:cs typeface="Arial" pitchFamily="34" charset="0"/>
              </a:rPr>
              <a:t>A solution or environment surrounding a cell that has the same amount of dissolved solutes and the same amount of water as the cell</a:t>
            </a:r>
          </a:p>
          <a:p>
            <a:endParaRPr lang="en-US" dirty="0"/>
          </a:p>
        </p:txBody>
      </p:sp>
      <p:pic>
        <p:nvPicPr>
          <p:cNvPr id="4" name="Picture 3" descr="Isotonic.JPG"/>
          <p:cNvPicPr>
            <a:picLocks noChangeAspect="1"/>
          </p:cNvPicPr>
          <p:nvPr/>
        </p:nvPicPr>
        <p:blipFill>
          <a:blip r:embed="rId3"/>
          <a:stretch>
            <a:fillRect/>
          </a:stretch>
        </p:blipFill>
        <p:spPr>
          <a:xfrm>
            <a:off x="5630743" y="2441728"/>
            <a:ext cx="3258577" cy="29757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Active Transport</a:t>
            </a:r>
            <a:endParaRPr lang="en-US" dirty="0">
              <a:latin typeface="Arial" pitchFamily="34" charset="0"/>
              <a:cs typeface="Arial" pitchFamily="34" charset="0"/>
            </a:endParaRPr>
          </a:p>
        </p:txBody>
      </p:sp>
      <p:sp>
        <p:nvSpPr>
          <p:cNvPr id="2" name="Content Placeholder 1"/>
          <p:cNvSpPr>
            <a:spLocks noGrp="1"/>
          </p:cNvSpPr>
          <p:nvPr>
            <p:ph idx="1"/>
          </p:nvPr>
        </p:nvSpPr>
        <p:spPr>
          <a:xfrm>
            <a:off x="792162" y="2039358"/>
            <a:ext cx="7570787" cy="4289611"/>
          </a:xfrm>
        </p:spPr>
        <p:txBody>
          <a:bodyPr>
            <a:normAutofit/>
          </a:bodyPr>
          <a:lstStyle/>
          <a:p>
            <a:r>
              <a:rPr lang="en-US" sz="3600" dirty="0" smtClean="0">
                <a:latin typeface="Arial" pitchFamily="34" charset="0"/>
                <a:cs typeface="Arial" pitchFamily="34" charset="0"/>
              </a:rPr>
              <a:t>Movement of particles across a membrane to an area of higher concentration, which requires energy </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Ion or Protein Pump</a:t>
            </a:r>
            <a:endParaRPr lang="en-US" dirty="0">
              <a:latin typeface="Arial" pitchFamily="34" charset="0"/>
              <a:cs typeface="Arial" pitchFamily="34" charset="0"/>
            </a:endParaRPr>
          </a:p>
        </p:txBody>
      </p:sp>
      <p:sp>
        <p:nvSpPr>
          <p:cNvPr id="2" name="Content Placeholder 1"/>
          <p:cNvSpPr>
            <a:spLocks noGrp="1"/>
          </p:cNvSpPr>
          <p:nvPr>
            <p:ph idx="1"/>
          </p:nvPr>
        </p:nvSpPr>
        <p:spPr>
          <a:xfrm>
            <a:off x="557196" y="1580852"/>
            <a:ext cx="7927047" cy="2118413"/>
          </a:xfrm>
        </p:spPr>
        <p:txBody>
          <a:bodyPr>
            <a:noAutofit/>
          </a:bodyPr>
          <a:lstStyle/>
          <a:p>
            <a:r>
              <a:rPr lang="en-US" sz="2400" dirty="0" smtClean="0">
                <a:latin typeface="Arial" pitchFamily="34" charset="0"/>
                <a:cs typeface="Arial" pitchFamily="34" charset="0"/>
              </a:rPr>
              <a:t>Proteins that are able to transport ions across the cell membrane from low to high concentration by changing their shape which requires ATP (energy) from the cell</a:t>
            </a:r>
          </a:p>
          <a:p>
            <a:r>
              <a:rPr lang="en-US" sz="2400" dirty="0" smtClean="0">
                <a:latin typeface="Arial" pitchFamily="34" charset="0"/>
                <a:cs typeface="Arial" pitchFamily="34" charset="0"/>
              </a:rPr>
              <a:t>Example: sodium-potassium pump (important in nerve responses)</a:t>
            </a:r>
            <a:endParaRPr lang="en-US" sz="2400" dirty="0">
              <a:latin typeface="Arial" pitchFamily="34" charset="0"/>
              <a:cs typeface="Arial" pitchFamily="34" charset="0"/>
            </a:endParaRPr>
          </a:p>
        </p:txBody>
      </p:sp>
      <p:pic>
        <p:nvPicPr>
          <p:cNvPr id="4" name="Picture 3" descr="635px-Scheme_sodium-potassium_pump-en.svg.png"/>
          <p:cNvPicPr>
            <a:picLocks noChangeAspect="1"/>
          </p:cNvPicPr>
          <p:nvPr/>
        </p:nvPicPr>
        <p:blipFill>
          <a:blip r:embed="rId3"/>
          <a:stretch>
            <a:fillRect/>
          </a:stretch>
        </p:blipFill>
        <p:spPr>
          <a:xfrm>
            <a:off x="1576913" y="4084429"/>
            <a:ext cx="5924894" cy="26592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latin typeface="Arial" pitchFamily="34" charset="0"/>
                <a:cs typeface="Arial" pitchFamily="34" charset="0"/>
              </a:rPr>
              <a:t>Endocytosis</a:t>
            </a:r>
            <a:endParaRPr lang="en-US" dirty="0">
              <a:latin typeface="Arial" pitchFamily="34" charset="0"/>
              <a:cs typeface="Arial" pitchFamily="34" charset="0"/>
            </a:endParaRPr>
          </a:p>
        </p:txBody>
      </p:sp>
      <p:sp>
        <p:nvSpPr>
          <p:cNvPr id="2" name="Content Placeholder 1"/>
          <p:cNvSpPr>
            <a:spLocks noGrp="1"/>
          </p:cNvSpPr>
          <p:nvPr>
            <p:ph idx="1"/>
          </p:nvPr>
        </p:nvSpPr>
        <p:spPr>
          <a:xfrm>
            <a:off x="792162" y="1761565"/>
            <a:ext cx="7738380" cy="4289611"/>
          </a:xfrm>
        </p:spPr>
        <p:txBody>
          <a:bodyPr>
            <a:normAutofit/>
          </a:bodyPr>
          <a:lstStyle/>
          <a:p>
            <a:r>
              <a:rPr lang="en-US" sz="3200" dirty="0" smtClean="0">
                <a:latin typeface="Arial" pitchFamily="34" charset="0"/>
                <a:cs typeface="Arial" pitchFamily="34" charset="0"/>
              </a:rPr>
              <a:t>Cell brings in a bulky substance from its surroundings by wrapping its membrane around the substance and forming a vesicle</a:t>
            </a:r>
          </a:p>
          <a:p>
            <a:r>
              <a:rPr lang="en-US" sz="3200" dirty="0" smtClean="0">
                <a:latin typeface="Arial" pitchFamily="34" charset="0"/>
                <a:cs typeface="Arial" pitchFamily="34" charset="0"/>
              </a:rPr>
              <a:t>Ex: White blood cells “eat” bacteria using this process.</a:t>
            </a:r>
            <a:endParaRPr lang="en-US"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Exocytosis</a:t>
            </a:r>
            <a:endParaRPr lang="en-US" dirty="0">
              <a:latin typeface="Arial" pitchFamily="34" charset="0"/>
              <a:cs typeface="Arial" pitchFamily="34" charset="0"/>
            </a:endParaRPr>
          </a:p>
        </p:txBody>
      </p:sp>
      <p:sp>
        <p:nvSpPr>
          <p:cNvPr id="2" name="Content Placeholder 1"/>
          <p:cNvSpPr>
            <a:spLocks noGrp="1"/>
          </p:cNvSpPr>
          <p:nvPr>
            <p:ph idx="1"/>
          </p:nvPr>
        </p:nvSpPr>
        <p:spPr/>
        <p:txBody>
          <a:bodyPr>
            <a:normAutofit/>
          </a:bodyPr>
          <a:lstStyle/>
          <a:p>
            <a:r>
              <a:rPr lang="en-US" sz="3200" dirty="0" smtClean="0">
                <a:latin typeface="Arial" pitchFamily="34" charset="0"/>
                <a:cs typeface="Arial" pitchFamily="34" charset="0"/>
              </a:rPr>
              <a:t>Cell releases substances by merging a vesicle with the cell membrane and releasing the substances into the fluid around the cell</a:t>
            </a:r>
          </a:p>
          <a:p>
            <a:r>
              <a:rPr lang="en-US" sz="3200" dirty="0" smtClean="0">
                <a:latin typeface="Arial" pitchFamily="34" charset="0"/>
                <a:cs typeface="Arial" pitchFamily="34" charset="0"/>
              </a:rPr>
              <a:t>Ex: cell releases waste products</a:t>
            </a:r>
            <a:endParaRPr lang="en-US"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Semi-permeable</a:t>
            </a:r>
            <a:endParaRPr lang="en-US" dirty="0">
              <a:latin typeface="Arial" pitchFamily="34" charset="0"/>
              <a:cs typeface="Arial" pitchFamily="34" charset="0"/>
            </a:endParaRPr>
          </a:p>
        </p:txBody>
      </p:sp>
      <p:sp>
        <p:nvSpPr>
          <p:cNvPr id="2" name="Content Placeholder 1"/>
          <p:cNvSpPr>
            <a:spLocks noGrp="1"/>
          </p:cNvSpPr>
          <p:nvPr>
            <p:ph idx="1"/>
          </p:nvPr>
        </p:nvSpPr>
        <p:spPr/>
        <p:txBody>
          <a:bodyPr>
            <a:normAutofit/>
          </a:bodyPr>
          <a:lstStyle/>
          <a:p>
            <a:r>
              <a:rPr lang="en-US" sz="3200" dirty="0" smtClean="0">
                <a:latin typeface="Arial" pitchFamily="34" charset="0"/>
                <a:cs typeface="Arial" pitchFamily="34" charset="0"/>
              </a:rPr>
              <a:t>Allowing certain substances to pass through</a:t>
            </a:r>
          </a:p>
          <a:p>
            <a:r>
              <a:rPr lang="en-US" sz="3200" dirty="0" smtClean="0">
                <a:latin typeface="Arial" pitchFamily="34" charset="0"/>
                <a:cs typeface="Arial" pitchFamily="34" charset="0"/>
              </a:rPr>
              <a:t>Cell membrane is semi-permeable, it allows certain substances to cross but not others</a:t>
            </a:r>
            <a:endParaRPr lang="en-US"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Homeostasis</a:t>
            </a:r>
            <a:endParaRPr lang="en-US" dirty="0">
              <a:latin typeface="Arial" pitchFamily="34" charset="0"/>
              <a:cs typeface="Arial" pitchFamily="34" charset="0"/>
            </a:endParaRPr>
          </a:p>
        </p:txBody>
      </p:sp>
      <p:sp>
        <p:nvSpPr>
          <p:cNvPr id="2" name="Content Placeholder 1"/>
          <p:cNvSpPr>
            <a:spLocks noGrp="1"/>
          </p:cNvSpPr>
          <p:nvPr>
            <p:ph idx="1"/>
          </p:nvPr>
        </p:nvSpPr>
        <p:spPr/>
        <p:txBody>
          <a:bodyPr>
            <a:normAutofit/>
          </a:bodyPr>
          <a:lstStyle/>
          <a:p>
            <a:r>
              <a:rPr lang="en-US" sz="3200" dirty="0" smtClean="0">
                <a:latin typeface="Arial" pitchFamily="34" charset="0"/>
                <a:cs typeface="Arial" pitchFamily="34" charset="0"/>
              </a:rPr>
              <a:t>Regulation of an organism’s internal environment in order to maintain conditions suitable for survival </a:t>
            </a:r>
          </a:p>
          <a:p>
            <a:r>
              <a:rPr lang="en-US" sz="3200" dirty="0" smtClean="0">
                <a:latin typeface="Arial" pitchFamily="34" charset="0"/>
                <a:cs typeface="Arial" pitchFamily="34" charset="0"/>
              </a:rPr>
              <a:t>Happens on the organism and cellular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Passive Transport</a:t>
            </a:r>
            <a:endParaRPr lang="en-US" dirty="0">
              <a:latin typeface="Arial" pitchFamily="34" charset="0"/>
              <a:cs typeface="Arial" pitchFamily="34" charset="0"/>
            </a:endParaRPr>
          </a:p>
        </p:txBody>
      </p:sp>
      <p:sp>
        <p:nvSpPr>
          <p:cNvPr id="2" name="Content Placeholder 1"/>
          <p:cNvSpPr>
            <a:spLocks noGrp="1"/>
          </p:cNvSpPr>
          <p:nvPr>
            <p:ph idx="1"/>
          </p:nvPr>
        </p:nvSpPr>
        <p:spPr>
          <a:xfrm>
            <a:off x="792162" y="1935185"/>
            <a:ext cx="7570787" cy="4289611"/>
          </a:xfrm>
        </p:spPr>
        <p:txBody>
          <a:bodyPr>
            <a:normAutofit/>
          </a:bodyPr>
          <a:lstStyle/>
          <a:p>
            <a:r>
              <a:rPr lang="en-US" sz="3200" dirty="0" smtClean="0">
                <a:latin typeface="Arial" pitchFamily="34" charset="0"/>
                <a:cs typeface="Arial" pitchFamily="34" charset="0"/>
              </a:rPr>
              <a:t>Movement of substances across the cell membrane that does not require energy from the cell (high concentration to low concentration)</a:t>
            </a:r>
          </a:p>
          <a:p>
            <a:r>
              <a:rPr lang="en-US" sz="3200" dirty="0" smtClean="0">
                <a:latin typeface="Arial" pitchFamily="34" charset="0"/>
                <a:cs typeface="Arial" pitchFamily="34" charset="0"/>
              </a:rPr>
              <a:t>Diffusion, Facilitated Diffusion and Osmosis are three examples.</a:t>
            </a:r>
            <a:endParaRPr lang="en-US"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Diffusion</a:t>
            </a:r>
            <a:endParaRPr lang="en-US" dirty="0">
              <a:latin typeface="Arial" pitchFamily="34" charset="0"/>
              <a:cs typeface="Arial" pitchFamily="34" charset="0"/>
            </a:endParaRPr>
          </a:p>
        </p:txBody>
      </p:sp>
      <p:sp>
        <p:nvSpPr>
          <p:cNvPr id="2" name="Content Placeholder 1"/>
          <p:cNvSpPr>
            <a:spLocks noGrp="1"/>
          </p:cNvSpPr>
          <p:nvPr>
            <p:ph idx="1"/>
          </p:nvPr>
        </p:nvSpPr>
        <p:spPr>
          <a:xfrm>
            <a:off x="359558" y="1981484"/>
            <a:ext cx="4193410" cy="4289611"/>
          </a:xfrm>
        </p:spPr>
        <p:txBody>
          <a:bodyPr/>
          <a:lstStyle/>
          <a:p>
            <a:r>
              <a:rPr lang="en-US" dirty="0" smtClean="0">
                <a:latin typeface="Arial" pitchFamily="34" charset="0"/>
                <a:cs typeface="Arial" pitchFamily="34" charset="0"/>
              </a:rPr>
              <a:t>Movement of particles from an area of higher concentration to an area of lower concentration</a:t>
            </a:r>
          </a:p>
          <a:p>
            <a:r>
              <a:rPr lang="en-US" dirty="0" smtClean="0">
                <a:latin typeface="Arial" pitchFamily="34" charset="0"/>
                <a:cs typeface="Arial" pitchFamily="34" charset="0"/>
              </a:rPr>
              <a:t>Type of passive transport</a:t>
            </a:r>
            <a:endParaRPr lang="en-US" dirty="0">
              <a:latin typeface="Arial" pitchFamily="34" charset="0"/>
              <a:cs typeface="Arial" pitchFamily="34" charset="0"/>
            </a:endParaRPr>
          </a:p>
        </p:txBody>
      </p:sp>
      <p:pic>
        <p:nvPicPr>
          <p:cNvPr id="4" name="Picture 3" descr="410px-Diffusion.svg.png"/>
          <p:cNvPicPr>
            <a:picLocks noChangeAspect="1"/>
          </p:cNvPicPr>
          <p:nvPr/>
        </p:nvPicPr>
        <p:blipFill>
          <a:blip r:embed="rId3"/>
          <a:stretch>
            <a:fillRect/>
          </a:stretch>
        </p:blipFill>
        <p:spPr>
          <a:xfrm>
            <a:off x="4552968" y="2510872"/>
            <a:ext cx="4352950" cy="26542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Facilitated Diffusion</a:t>
            </a:r>
            <a:endParaRPr lang="en-US" dirty="0">
              <a:latin typeface="Arial" pitchFamily="34" charset="0"/>
              <a:cs typeface="Arial" pitchFamily="34" charset="0"/>
            </a:endParaRPr>
          </a:p>
        </p:txBody>
      </p:sp>
      <p:sp>
        <p:nvSpPr>
          <p:cNvPr id="2" name="Content Placeholder 1"/>
          <p:cNvSpPr>
            <a:spLocks noGrp="1"/>
          </p:cNvSpPr>
          <p:nvPr>
            <p:ph idx="1"/>
          </p:nvPr>
        </p:nvSpPr>
        <p:spPr/>
        <p:txBody>
          <a:bodyPr/>
          <a:lstStyle/>
          <a:p>
            <a:r>
              <a:rPr lang="en-US" dirty="0" smtClean="0">
                <a:latin typeface="Arial" pitchFamily="34" charset="0"/>
                <a:cs typeface="Arial" pitchFamily="34" charset="0"/>
              </a:rPr>
              <a:t>Substances cross the cell membrane with the help of special carrier proteins</a:t>
            </a:r>
          </a:p>
          <a:p>
            <a:r>
              <a:rPr lang="en-US" dirty="0" smtClean="0">
                <a:latin typeface="Arial" pitchFamily="34" charset="0"/>
                <a:cs typeface="Arial" pitchFamily="34" charset="0"/>
              </a:rPr>
              <a:t>Type of passive transport</a:t>
            </a:r>
            <a:endParaRPr lang="en-US" dirty="0">
              <a:latin typeface="Arial" pitchFamily="34" charset="0"/>
              <a:cs typeface="Arial" pitchFamily="34" charset="0"/>
            </a:endParaRPr>
          </a:p>
        </p:txBody>
      </p:sp>
      <p:pic>
        <p:nvPicPr>
          <p:cNvPr id="4" name="Picture 3" descr="581px-Scheme_facilitated_diffusion_in_cell_membrane-en.svg.png"/>
          <p:cNvPicPr>
            <a:picLocks noChangeAspect="1"/>
          </p:cNvPicPr>
          <p:nvPr/>
        </p:nvPicPr>
        <p:blipFill>
          <a:blip r:embed="rId3"/>
          <a:stretch>
            <a:fillRect/>
          </a:stretch>
        </p:blipFill>
        <p:spPr>
          <a:xfrm>
            <a:off x="1423408" y="3872898"/>
            <a:ext cx="6241792" cy="27287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Osmosis</a:t>
            </a:r>
            <a:endParaRPr lang="en-US" dirty="0">
              <a:latin typeface="Arial" pitchFamily="34" charset="0"/>
              <a:cs typeface="Arial" pitchFamily="34" charset="0"/>
            </a:endParaRPr>
          </a:p>
        </p:txBody>
      </p:sp>
      <p:sp>
        <p:nvSpPr>
          <p:cNvPr id="2" name="Content Placeholder 1"/>
          <p:cNvSpPr>
            <a:spLocks noGrp="1"/>
          </p:cNvSpPr>
          <p:nvPr>
            <p:ph idx="1"/>
          </p:nvPr>
        </p:nvSpPr>
        <p:spPr>
          <a:xfrm>
            <a:off x="792162" y="1993059"/>
            <a:ext cx="7570787" cy="4289611"/>
          </a:xfrm>
        </p:spPr>
        <p:txBody>
          <a:bodyPr>
            <a:normAutofit/>
          </a:bodyPr>
          <a:lstStyle/>
          <a:p>
            <a:r>
              <a:rPr lang="en-US" sz="3200" dirty="0" smtClean="0">
                <a:latin typeface="Arial" pitchFamily="34" charset="0"/>
                <a:cs typeface="Arial" pitchFamily="34" charset="0"/>
              </a:rPr>
              <a:t>Diffusion of water from an area of higher concentration to an area of lower concentration</a:t>
            </a:r>
            <a:endParaRPr lang="en-US"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Hypotonic Solution</a:t>
            </a:r>
            <a:endParaRPr lang="en-US" dirty="0">
              <a:latin typeface="Arial" pitchFamily="34" charset="0"/>
              <a:cs typeface="Arial" pitchFamily="34" charset="0"/>
            </a:endParaRPr>
          </a:p>
        </p:txBody>
      </p:sp>
      <p:sp>
        <p:nvSpPr>
          <p:cNvPr id="2" name="Content Placeholder 1"/>
          <p:cNvSpPr>
            <a:spLocks noGrp="1"/>
          </p:cNvSpPr>
          <p:nvPr>
            <p:ph idx="1"/>
          </p:nvPr>
        </p:nvSpPr>
        <p:spPr>
          <a:xfrm>
            <a:off x="359558" y="1993058"/>
            <a:ext cx="5759247" cy="4602715"/>
          </a:xfrm>
        </p:spPr>
        <p:txBody>
          <a:bodyPr/>
          <a:lstStyle/>
          <a:p>
            <a:r>
              <a:rPr lang="en-US" dirty="0" smtClean="0">
                <a:latin typeface="Arial" pitchFamily="34" charset="0"/>
                <a:cs typeface="Arial" pitchFamily="34" charset="0"/>
              </a:rPr>
              <a:t>A solution or environment surrounding a cell that has less dissolved solutes and more water than the cell</a:t>
            </a:r>
          </a:p>
          <a:p>
            <a:r>
              <a:rPr lang="en-US" dirty="0" smtClean="0">
                <a:latin typeface="Arial" pitchFamily="34" charset="0"/>
                <a:cs typeface="Arial" pitchFamily="34" charset="0"/>
              </a:rPr>
              <a:t>This type of solution will cause water to move into the cell via osmosis, resulting in swelling of the cell</a:t>
            </a:r>
            <a:endParaRPr lang="en-US" dirty="0">
              <a:latin typeface="Arial" pitchFamily="34" charset="0"/>
              <a:cs typeface="Arial" pitchFamily="34" charset="0"/>
            </a:endParaRPr>
          </a:p>
        </p:txBody>
      </p:sp>
      <p:pic>
        <p:nvPicPr>
          <p:cNvPr id="4" name="Picture 3" descr="Hypotonic.jpg"/>
          <p:cNvPicPr>
            <a:picLocks noChangeAspect="1"/>
          </p:cNvPicPr>
          <p:nvPr/>
        </p:nvPicPr>
        <p:blipFill>
          <a:blip r:embed="rId3"/>
          <a:stretch>
            <a:fillRect/>
          </a:stretch>
        </p:blipFill>
        <p:spPr>
          <a:xfrm>
            <a:off x="6118805" y="2681222"/>
            <a:ext cx="2774434" cy="25336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Hypertonic Solution</a:t>
            </a:r>
            <a:endParaRPr lang="en-US" dirty="0">
              <a:latin typeface="Arial" pitchFamily="34" charset="0"/>
              <a:cs typeface="Arial" pitchFamily="34" charset="0"/>
            </a:endParaRPr>
          </a:p>
        </p:txBody>
      </p:sp>
      <p:sp>
        <p:nvSpPr>
          <p:cNvPr id="2" name="Content Placeholder 1"/>
          <p:cNvSpPr>
            <a:spLocks noGrp="1"/>
          </p:cNvSpPr>
          <p:nvPr>
            <p:ph idx="1"/>
          </p:nvPr>
        </p:nvSpPr>
        <p:spPr>
          <a:xfrm>
            <a:off x="373514" y="1981484"/>
            <a:ext cx="5392498" cy="4784153"/>
          </a:xfrm>
        </p:spPr>
        <p:txBody>
          <a:bodyPr>
            <a:normAutofit/>
          </a:bodyPr>
          <a:lstStyle/>
          <a:p>
            <a:r>
              <a:rPr lang="en-US" dirty="0" smtClean="0">
                <a:latin typeface="Arial" pitchFamily="34" charset="0"/>
                <a:cs typeface="Arial" pitchFamily="34" charset="0"/>
              </a:rPr>
              <a:t>A solution or environment surrounding a cell that has more dissolved solutes and less water than the cell</a:t>
            </a:r>
          </a:p>
          <a:p>
            <a:r>
              <a:rPr lang="en-US" dirty="0" smtClean="0">
                <a:latin typeface="Arial" pitchFamily="34" charset="0"/>
                <a:cs typeface="Arial" pitchFamily="34" charset="0"/>
              </a:rPr>
              <a:t>This type of solution will cause water to move out of the cell via osmosis, resulting in shrinking of the cell.</a:t>
            </a:r>
          </a:p>
        </p:txBody>
      </p:sp>
      <p:pic>
        <p:nvPicPr>
          <p:cNvPr id="4" name="Picture 3" descr="Hypertonic.jpg"/>
          <p:cNvPicPr>
            <a:picLocks noChangeAspect="1"/>
          </p:cNvPicPr>
          <p:nvPr/>
        </p:nvPicPr>
        <p:blipFill>
          <a:blip r:embed="rId3"/>
          <a:stretch>
            <a:fillRect/>
          </a:stretch>
        </p:blipFill>
        <p:spPr>
          <a:xfrm>
            <a:off x="5892800" y="2671394"/>
            <a:ext cx="3038387" cy="27746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ＭＳ Ｐ明朝"/>
      </a:majorFont>
      <a:minorFont>
        <a:latin typeface="Candara"/>
        <a:ea typeface=""/>
        <a:cs typeface=""/>
        <a:font script="Jpan" typeface="メイリオ"/>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3F11D628784D4CBE1EE772C85AAF49" ma:contentTypeVersion="27" ma:contentTypeDescription="Create a new document." ma:contentTypeScope="" ma:versionID="8df8305772c08cb872004b5997828a0b">
  <xsd:schema xmlns:xsd="http://www.w3.org/2001/XMLSchema" xmlns:p="http://schemas.microsoft.com/office/2006/metadata/properties" xmlns:ns2="3ea8c385-78c1-4fdd-96b0-5420c47c8a12" xmlns:ns3="05070fe1-d26d-4820-95fc-51cc29fca3c5" xmlns:ns5="94ed8f5b-9eca-4070-8860-d3bfe3e8a294" targetNamespace="http://schemas.microsoft.com/office/2006/metadata/properties" ma:root="true" ma:fieldsID="7eddafc9bb9b406eac1eaccf9c964af2" ns2:_="" ns3:_="" ns5:_="">
    <xsd:import namespace="3ea8c385-78c1-4fdd-96b0-5420c47c8a12"/>
    <xsd:import namespace="05070fe1-d26d-4820-95fc-51cc29fca3c5"/>
    <xsd:import namespace="94ed8f5b-9eca-4070-8860-d3bfe3e8a294"/>
    <xsd:element name="properties">
      <xsd:complexType>
        <xsd:sequence>
          <xsd:element name="documentManagement">
            <xsd:complexType>
              <xsd:all>
                <xsd:element ref="ns2:Index" minOccurs="0"/>
                <xsd:element ref="ns3:Year_x0020_at_x0020_a_x0020_Glance" minOccurs="0"/>
                <xsd:element ref="ns5:Unit_x0020_Index" minOccurs="0"/>
              </xsd:all>
            </xsd:complexType>
          </xsd:element>
        </xsd:sequence>
      </xsd:complexType>
    </xsd:element>
  </xsd:schema>
  <xsd:schema xmlns:xsd="http://www.w3.org/2001/XMLSchema" xmlns:dms="http://schemas.microsoft.com/office/2006/documentManagement/types" targetNamespace="3ea8c385-78c1-4fdd-96b0-5420c47c8a12" elementFormDefault="qualified">
    <xsd:import namespace="http://schemas.microsoft.com/office/2006/documentManagement/types"/>
    <xsd:element name="Index" ma:index="8" nillable="true" ma:displayName="Index" ma:default="" ma:internalName="Index">
      <xsd:simpleType>
        <xsd:restriction base="dms:Text">
          <xsd:maxLength value="255"/>
        </xsd:restriction>
      </xsd:simpleType>
    </xsd:element>
  </xsd:schema>
  <xsd:schema xmlns:xsd="http://www.w3.org/2001/XMLSchema" xmlns:dms="http://schemas.microsoft.com/office/2006/documentManagement/types" targetNamespace="05070fe1-d26d-4820-95fc-51cc29fca3c5" elementFormDefault="qualified">
    <xsd:import namespace="http://schemas.microsoft.com/office/2006/documentManagement/types"/>
    <xsd:element name="Year_x0020_at_x0020_a_x0020_Glance" ma:index="9" nillable="true" ma:displayName="Year at a Glance" ma:list="{0B240A0D-1422-4B37-A660-E0CEA57BF205}" ma:internalName="Year_x0020_at_x0020_a_x0020_Glance" ma:showField="Index">
      <xsd:simpleType>
        <xsd:restriction base="dms:Lookup"/>
      </xsd:simpleType>
    </xsd:element>
  </xsd:schema>
  <xsd:schema xmlns:xsd="http://www.w3.org/2001/XMLSchema" xmlns:dms="http://schemas.microsoft.com/office/2006/documentManagement/types" targetNamespace="94ed8f5b-9eca-4070-8860-d3bfe3e8a294" elementFormDefault="qualified">
    <xsd:import namespace="http://schemas.microsoft.com/office/2006/documentManagement/types"/>
    <xsd:element name="Unit_x0020_Index" ma:index="11" nillable="true" ma:displayName="Unit Index" ma:list="{48017574-649b-463b-abc2-2b40b6c88277}" ma:internalName="Unit_x0020_Index" ma:showField="Index">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Year_x0020_at_x0020_a_x0020_Glance xmlns="05070fe1-d26d-4820-95fc-51cc29fca3c5" xsi:nil="true"/>
    <Unit_x0020_Index xmlns="94ed8f5b-9eca-4070-8860-d3bfe3e8a294">12</Unit_x0020_Index>
    <Index xmlns="3ea8c385-78c1-4fdd-96b0-5420c47c8a12" xsi:nil="true"/>
  </documentManagement>
</p:properties>
</file>

<file path=customXml/itemProps1.xml><?xml version="1.0" encoding="utf-8"?>
<ds:datastoreItem xmlns:ds="http://schemas.openxmlformats.org/officeDocument/2006/customXml" ds:itemID="{7A20A0F0-83C3-4687-A6EB-123E9E85B6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a8c385-78c1-4fdd-96b0-5420c47c8a12"/>
    <ds:schemaRef ds:uri="05070fe1-d26d-4820-95fc-51cc29fca3c5"/>
    <ds:schemaRef ds:uri="94ed8f5b-9eca-4070-8860-d3bfe3e8a29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D2A3C6C-8DF8-4E67-85CC-0127A4DD9930}">
  <ds:schemaRefs>
    <ds:schemaRef ds:uri="http://schemas.microsoft.com/sharepoint/v3/contenttype/forms"/>
  </ds:schemaRefs>
</ds:datastoreItem>
</file>

<file path=customXml/itemProps3.xml><?xml version="1.0" encoding="utf-8"?>
<ds:datastoreItem xmlns:ds="http://schemas.openxmlformats.org/officeDocument/2006/customXml" ds:itemID="{87F6CFDF-8B22-4B63-8AD2-DA15EB5DC4CD}">
  <ds:schemaRefs>
    <ds:schemaRef ds:uri="3ea8c385-78c1-4fdd-96b0-5420c47c8a12"/>
    <ds:schemaRef ds:uri="http://www.w3.org/XML/1998/namespace"/>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purl.org/dc/elements/1.1/"/>
    <ds:schemaRef ds:uri="94ed8f5b-9eca-4070-8860-d3bfe3e8a294"/>
    <ds:schemaRef ds:uri="05070fe1-d26d-4820-95fc-51cc29fca3c5"/>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807</TotalTime>
  <Words>1107</Words>
  <Application>Microsoft Office PowerPoint</Application>
  <PresentationFormat>On-screen Show (4:3)</PresentationFormat>
  <Paragraphs>94</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Candara</vt:lpstr>
      <vt:lpstr>Mistral</vt:lpstr>
      <vt:lpstr>Infusion</vt:lpstr>
      <vt:lpstr>Cell Transport &amp; Homeostasis Key Terms</vt:lpstr>
      <vt:lpstr>Semi-permeable</vt:lpstr>
      <vt:lpstr>Homeostasis</vt:lpstr>
      <vt:lpstr>Passive Transport</vt:lpstr>
      <vt:lpstr>Diffusion</vt:lpstr>
      <vt:lpstr>Facilitated Diffusion</vt:lpstr>
      <vt:lpstr>Osmosis</vt:lpstr>
      <vt:lpstr>Hypotonic Solution</vt:lpstr>
      <vt:lpstr>Hypertonic Solution</vt:lpstr>
      <vt:lpstr>Isotonic</vt:lpstr>
      <vt:lpstr>Active Transport</vt:lpstr>
      <vt:lpstr>Ion or Protein Pump</vt:lpstr>
      <vt:lpstr>Endocytosis</vt:lpstr>
      <vt:lpstr>Exocytosis</vt:lpstr>
    </vt:vector>
  </TitlesOfParts>
  <Company>Texas School for the Deaf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Transport And Homeostasis Key Terms</dc:title>
  <dc:creator>Leeboyd</dc:creator>
  <cp:lastModifiedBy>ZacharyAllen</cp:lastModifiedBy>
  <cp:revision>21</cp:revision>
  <cp:lastPrinted>2015-10-28T12:22:34Z</cp:lastPrinted>
  <dcterms:created xsi:type="dcterms:W3CDTF">2012-06-13T21:16:11Z</dcterms:created>
  <dcterms:modified xsi:type="dcterms:W3CDTF">2016-10-10T14:01:06Z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0x010100683F11D628784D4CBE1EE772C85AAF49</vt:lpwstr>
  </property>
</Properties>
</file>